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7" r:id="rId1"/>
  </p:sldMasterIdLst>
  <p:sldIdLst>
    <p:sldId id="256" r:id="rId2"/>
    <p:sldId id="257" r:id="rId3"/>
    <p:sldId id="260" r:id="rId4"/>
    <p:sldId id="258" r:id="rId5"/>
    <p:sldId id="261" r:id="rId6"/>
    <p:sldId id="262" r:id="rId7"/>
    <p:sldId id="263" r:id="rId8"/>
    <p:sldId id="264"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135" d="100"/>
          <a:sy n="135" d="100"/>
        </p:scale>
        <p:origin x="-1632" y="-1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54D5C868-50BD-0145-A66A-400C3862BBD4}" type="datetimeFigureOut">
              <a:rPr lang="en-US" smtClean="0"/>
              <a:pPr/>
              <a:t>3/23/10</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FF79D80-2B9F-4045-9833-D9A6F7B43384}"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5C868-50BD-0145-A66A-400C3862BBD4}"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79D80-2B9F-4045-9833-D9A6F7B433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5C868-50BD-0145-A66A-400C3862BBD4}"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79D80-2B9F-4045-9833-D9A6F7B4338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5C868-50BD-0145-A66A-400C3862BBD4}"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79D80-2B9F-4045-9833-D9A6F7B4338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F416CD-67A3-4CF0-A210-F6AF31AC147F}" type="datetimeFigureOut">
              <a:rPr lang="en-US" smtClean="0"/>
              <a:pPr/>
              <a:t>3/23/10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652B35-718D-4E28-AFEB-B694A3B357E8}" type="slidenum">
              <a:rPr kumimoji="0" lang="en-US" smtClean="0"/>
              <a:pPr/>
              <a:t>‹#›</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D5C868-50BD-0145-A66A-400C3862BBD4}"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79D80-2B9F-4045-9833-D9A6F7B4338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D5C868-50BD-0145-A66A-400C3862BBD4}" type="datetimeFigureOut">
              <a:rPr lang="en-US" smtClean="0"/>
              <a:pPr/>
              <a:t>3/23/10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F79D80-2B9F-4045-9833-D9A6F7B4338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D5C868-50BD-0145-A66A-400C3862BBD4}" type="datetimeFigureOut">
              <a:rPr lang="en-US" smtClean="0"/>
              <a:pPr/>
              <a:t>3/23/10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F79D80-2B9F-4045-9833-D9A6F7B4338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54D5C868-50BD-0145-A66A-400C3862BBD4}" type="datetimeFigureOut">
              <a:rPr lang="en-US" smtClean="0"/>
              <a:pPr/>
              <a:t>3/23/10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F79D80-2B9F-4045-9833-D9A6F7B43384}"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D5C868-50BD-0145-A66A-400C3862BBD4}"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79D80-2B9F-4045-9833-D9A6F7B4338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4D5C868-50BD-0145-A66A-400C3862BBD4}" type="datetimeFigureOut">
              <a:rPr lang="en-US" smtClean="0"/>
              <a:pPr/>
              <a:t>3/23/10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79D80-2B9F-4045-9833-D9A6F7B43384}"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en-US" smtClean="0"/>
              <a:t>Click icon to add picture</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54D5C868-50BD-0145-A66A-400C3862BBD4}" type="datetimeFigureOut">
              <a:rPr lang="en-US" smtClean="0"/>
              <a:pPr/>
              <a:t>3/23/10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9FF79D80-2B9F-4045-9833-D9A6F7B43384}"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304800"/>
            <a:ext cx="7406640" cy="1472184"/>
          </a:xfrm>
        </p:spPr>
        <p:txBody>
          <a:bodyPr/>
          <a:lstStyle/>
          <a:p>
            <a:pPr algn="ctr"/>
            <a:r>
              <a:rPr lang="en-US" dirty="0" smtClean="0"/>
              <a:t> BLACK TUESDAY</a:t>
            </a:r>
            <a:endParaRPr lang="en-US" dirty="0"/>
          </a:p>
        </p:txBody>
      </p:sp>
      <p:sp>
        <p:nvSpPr>
          <p:cNvPr id="3" name="Subtitle 2"/>
          <p:cNvSpPr>
            <a:spLocks noGrp="1"/>
          </p:cNvSpPr>
          <p:nvPr>
            <p:ph type="subTitle" idx="1"/>
          </p:nvPr>
        </p:nvSpPr>
        <p:spPr>
          <a:xfrm>
            <a:off x="4114800" y="5981700"/>
            <a:ext cx="7406640" cy="1752600"/>
          </a:xfrm>
        </p:spPr>
        <p:txBody>
          <a:bodyPr/>
          <a:lstStyle/>
          <a:p>
            <a:r>
              <a:rPr lang="en-US" dirty="0" smtClean="0"/>
              <a:t>By: Maggie McGauran</a:t>
            </a:r>
          </a:p>
          <a:p>
            <a:endParaRPr lang="en-US" dirty="0" smtClean="0"/>
          </a:p>
          <a:p>
            <a:endParaRPr lang="en-US" dirty="0" smtClean="0"/>
          </a:p>
          <a:p>
            <a:endParaRPr lang="en-US" dirty="0" smtClean="0"/>
          </a:p>
          <a:p>
            <a:endParaRPr lang="en-US" dirty="0" smtClean="0"/>
          </a:p>
          <a:p>
            <a:endParaRPr lang="en-US" dirty="0"/>
          </a:p>
        </p:txBody>
      </p:sp>
      <p:pic>
        <p:nvPicPr>
          <p:cNvPr id="4" name="Picture 3"/>
          <p:cNvPicPr>
            <a:picLocks noChangeAspect="1"/>
          </p:cNvPicPr>
          <p:nvPr/>
        </p:nvPicPr>
        <p:blipFill>
          <a:blip r:embed="rId2"/>
          <a:stretch>
            <a:fillRect/>
          </a:stretch>
        </p:blipFill>
        <p:spPr>
          <a:xfrm>
            <a:off x="4114800" y="2590800"/>
            <a:ext cx="2626548" cy="2626548"/>
          </a:xfrm>
          <a:prstGeom prst="rect">
            <a:avLst/>
          </a:prstGeom>
        </p:spPr>
      </p:pic>
    </p:spTree>
  </p:cSld>
  <p:clrMapOvr>
    <a:masterClrMapping/>
  </p:clrMapOvr>
  <p:transition advTm="5224"/>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Wall Street Crash of 1929</a:t>
            </a:r>
            <a:endParaRPr lang="en-US" dirty="0"/>
          </a:p>
        </p:txBody>
      </p:sp>
      <p:sp>
        <p:nvSpPr>
          <p:cNvPr id="3" name="Content Placeholder 2"/>
          <p:cNvSpPr>
            <a:spLocks noGrp="1"/>
          </p:cNvSpPr>
          <p:nvPr>
            <p:ph idx="1"/>
          </p:nvPr>
        </p:nvSpPr>
        <p:spPr/>
        <p:txBody>
          <a:bodyPr>
            <a:normAutofit/>
          </a:bodyPr>
          <a:lstStyle/>
          <a:p>
            <a:pPr>
              <a:buNone/>
            </a:pPr>
            <a:r>
              <a:rPr lang="en-US" sz="1400" dirty="0" smtClean="0"/>
              <a:t>On October 29</a:t>
            </a:r>
            <a:r>
              <a:rPr lang="en-US" sz="1400" baseline="30000" dirty="0" smtClean="0"/>
              <a:t>th</a:t>
            </a:r>
            <a:r>
              <a:rPr lang="en-US" sz="1400" dirty="0" smtClean="0"/>
              <a:t> 1929, the Wall street crash occurred.  Also known as the Stock Market Crash, this was one of the most devastating things that happened in the 1920s. In the days leading up to Black Tuesday the market was severely unstable. </a:t>
            </a:r>
            <a:endParaRPr lang="en-US" sz="1400" dirty="0"/>
          </a:p>
        </p:txBody>
      </p:sp>
      <p:pic>
        <p:nvPicPr>
          <p:cNvPr id="5" name="Picture 4"/>
          <p:cNvPicPr>
            <a:picLocks noChangeAspect="1"/>
          </p:cNvPicPr>
          <p:nvPr/>
        </p:nvPicPr>
        <p:blipFill>
          <a:blip r:embed="rId2"/>
          <a:stretch>
            <a:fillRect/>
          </a:stretch>
        </p:blipFill>
        <p:spPr>
          <a:xfrm>
            <a:off x="3048000" y="2590800"/>
            <a:ext cx="4177722" cy="3023152"/>
          </a:xfrm>
          <a:prstGeom prst="rect">
            <a:avLst/>
          </a:prstGeom>
        </p:spPr>
      </p:pic>
    </p:spTree>
  </p:cSld>
  <p:clrMapOvr>
    <a:masterClrMapping/>
  </p:clrMapOvr>
  <p:transition advTm="5814"/>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Booming Economy</a:t>
            </a:r>
            <a:endParaRPr lang="en-US" dirty="0"/>
          </a:p>
        </p:txBody>
      </p:sp>
      <p:sp>
        <p:nvSpPr>
          <p:cNvPr id="3" name="Content Placeholder 2"/>
          <p:cNvSpPr>
            <a:spLocks noGrp="1"/>
          </p:cNvSpPr>
          <p:nvPr>
            <p:ph idx="1"/>
          </p:nvPr>
        </p:nvSpPr>
        <p:spPr/>
        <p:txBody>
          <a:bodyPr>
            <a:normAutofit/>
          </a:bodyPr>
          <a:lstStyle/>
          <a:p>
            <a:pPr>
              <a:buNone/>
            </a:pPr>
            <a:r>
              <a:rPr lang="en-US" sz="2000" dirty="0" smtClean="0"/>
              <a:t>In the weeks before the crash the value of stocks had climbed to dizzying heights. Many people bought stocks on margin. This means that they paid only a fraction of the stock price and borrowed the rest from their brokers. The brokers borrowed their money from the banks. All of this was okay as long as the stock market stayed up.</a:t>
            </a:r>
            <a:endParaRPr lang="en-US" sz="2000" dirty="0"/>
          </a:p>
        </p:txBody>
      </p:sp>
      <p:pic>
        <p:nvPicPr>
          <p:cNvPr id="4" name="Picture 3"/>
          <p:cNvPicPr>
            <a:picLocks noChangeAspect="1"/>
          </p:cNvPicPr>
          <p:nvPr/>
        </p:nvPicPr>
        <p:blipFill>
          <a:blip r:embed="rId2"/>
          <a:stretch>
            <a:fillRect/>
          </a:stretch>
        </p:blipFill>
        <p:spPr>
          <a:xfrm>
            <a:off x="3429000" y="3276600"/>
            <a:ext cx="3411803" cy="2819400"/>
          </a:xfrm>
          <a:prstGeom prst="rect">
            <a:avLst/>
          </a:prstGeom>
        </p:spPr>
      </p:pic>
    </p:spTree>
  </p:cSld>
  <p:clrMapOvr>
    <a:masterClrMapping/>
  </p:clrMapOvr>
  <p:transition advTm="585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Crash- October 29</a:t>
            </a:r>
            <a:r>
              <a:rPr lang="en-US" baseline="30000" dirty="0" smtClean="0"/>
              <a:t>th</a:t>
            </a:r>
            <a:r>
              <a:rPr lang="en-US" dirty="0" smtClean="0"/>
              <a:t> </a:t>
            </a:r>
            <a:endParaRPr lang="en-US" dirty="0"/>
          </a:p>
        </p:txBody>
      </p:sp>
      <p:sp>
        <p:nvSpPr>
          <p:cNvPr id="3" name="Content Placeholder 2"/>
          <p:cNvSpPr>
            <a:spLocks noGrp="1"/>
          </p:cNvSpPr>
          <p:nvPr>
            <p:ph sz="half" idx="1"/>
          </p:nvPr>
        </p:nvSpPr>
        <p:spPr>
          <a:xfrm>
            <a:off x="1618488" y="1752600"/>
            <a:ext cx="3657600" cy="4663440"/>
          </a:xfrm>
        </p:spPr>
        <p:txBody>
          <a:bodyPr>
            <a:normAutofit/>
          </a:bodyPr>
          <a:lstStyle/>
          <a:p>
            <a:pPr>
              <a:buNone/>
            </a:pPr>
            <a:r>
              <a:rPr lang="en-US" sz="2000" dirty="0" smtClean="0"/>
              <a:t>Fearing that the boom would end, investors began selling their stocks. This made the prices fall dramatically. Then on Tuesday October 29</a:t>
            </a:r>
            <a:r>
              <a:rPr lang="en-US" sz="2000" baseline="30000" dirty="0" smtClean="0"/>
              <a:t>th</a:t>
            </a:r>
            <a:r>
              <a:rPr lang="en-US" sz="2000" dirty="0" smtClean="0"/>
              <a:t> more than 16 million shares had been sold. That day became known as Black Tuesday. Stocks lost 13% of their value on Black Tuesday. October 29</a:t>
            </a:r>
            <a:r>
              <a:rPr lang="en-US" sz="2000" baseline="30000" dirty="0" smtClean="0"/>
              <a:t>th</a:t>
            </a:r>
            <a:r>
              <a:rPr lang="en-US" sz="2000" dirty="0" smtClean="0"/>
              <a:t> is considered the beginning of the Great Depression </a:t>
            </a:r>
            <a:endParaRPr lang="en-US" sz="2000" dirty="0"/>
          </a:p>
        </p:txBody>
      </p:sp>
      <p:sp>
        <p:nvSpPr>
          <p:cNvPr id="4" name="Content Placeholder 3"/>
          <p:cNvSpPr>
            <a:spLocks noGrp="1"/>
          </p:cNvSpPr>
          <p:nvPr>
            <p:ph sz="half" idx="2"/>
          </p:nvPr>
        </p:nvSpPr>
        <p:spPr/>
        <p:txBody>
          <a:bodyPr/>
          <a:lstStyle/>
          <a:p>
            <a:pPr>
              <a:buNone/>
            </a:pPr>
            <a:r>
              <a:rPr lang="en-US" dirty="0" smtClean="0"/>
              <a:t>  </a:t>
            </a:r>
            <a:endParaRPr lang="en-US" dirty="0"/>
          </a:p>
        </p:txBody>
      </p:sp>
      <p:pic>
        <p:nvPicPr>
          <p:cNvPr id="5" name="Picture 4"/>
          <p:cNvPicPr>
            <a:picLocks noChangeAspect="1"/>
          </p:cNvPicPr>
          <p:nvPr/>
        </p:nvPicPr>
        <p:blipFill>
          <a:blip r:embed="rId2"/>
          <a:stretch>
            <a:fillRect/>
          </a:stretch>
        </p:blipFill>
        <p:spPr>
          <a:xfrm>
            <a:off x="5410200" y="2362200"/>
            <a:ext cx="3320026" cy="2573020"/>
          </a:xfrm>
          <a:prstGeom prst="rect">
            <a:avLst/>
          </a:prstGeom>
        </p:spPr>
      </p:pic>
    </p:spTree>
  </p:cSld>
  <p:clrMapOvr>
    <a:masterClrMapping/>
  </p:clrMapOvr>
  <p:transition advTm="5835"/>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rot="21244542">
            <a:off x="1435609" y="2202935"/>
            <a:ext cx="7498080" cy="4800600"/>
          </a:xfrm>
        </p:spPr>
        <p:txBody>
          <a:bodyPr>
            <a:normAutofit/>
          </a:bodyPr>
          <a:lstStyle/>
          <a:p>
            <a:pPr>
              <a:buNone/>
            </a:pPr>
            <a:r>
              <a:rPr lang="en-US" sz="2000" dirty="0" smtClean="0"/>
              <a:t>The New York Stock Exchange also known as NYSE closed for a few days to prevent more selling. People were panicking and it was said that the wires to other cities were jammed with frantic calls to sell.  This huge crash was one of the</a:t>
            </a:r>
            <a:r>
              <a:rPr lang="en-US"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en-US" sz="2000" dirty="0" smtClean="0"/>
              <a:t>causes of the depression.  </a:t>
            </a:r>
            <a:endParaRPr lang="en-US" sz="2000" dirty="0"/>
          </a:p>
        </p:txBody>
      </p:sp>
      <p:sp>
        <p:nvSpPr>
          <p:cNvPr id="5" name="Rectangle 4"/>
          <p:cNvSpPr/>
          <p:nvPr/>
        </p:nvSpPr>
        <p:spPr>
          <a:xfrm rot="647881">
            <a:off x="1503569" y="462531"/>
            <a:ext cx="2093091"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NYSE</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Rectangle 5"/>
          <p:cNvSpPr/>
          <p:nvPr/>
        </p:nvSpPr>
        <p:spPr>
          <a:xfrm rot="20516346">
            <a:off x="6339963" y="4797511"/>
            <a:ext cx="2093091" cy="923330"/>
          </a:xfrm>
          <a:prstGeom prst="rect">
            <a:avLst/>
          </a:prstGeom>
          <a:noFill/>
        </p:spPr>
        <p:txBody>
          <a:bodyPr wrap="non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NYSE</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7" name="Picture 6"/>
          <p:cNvPicPr>
            <a:picLocks noChangeAspect="1"/>
          </p:cNvPicPr>
          <p:nvPr/>
        </p:nvPicPr>
        <p:blipFill>
          <a:blip r:embed="rId2"/>
          <a:stretch>
            <a:fillRect/>
          </a:stretch>
        </p:blipFill>
        <p:spPr>
          <a:xfrm>
            <a:off x="2575378" y="4038600"/>
            <a:ext cx="2178487" cy="2209800"/>
          </a:xfrm>
          <a:prstGeom prst="rect">
            <a:avLst/>
          </a:prstGeom>
        </p:spPr>
      </p:pic>
    </p:spTree>
  </p:cSld>
  <p:clrMapOvr>
    <a:masterClrMapping/>
  </p:clrMapOvr>
  <p:transition advTm="595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a:bodyPr>
          <a:lstStyle/>
          <a:p>
            <a:pPr>
              <a:buNone/>
            </a:pPr>
            <a:r>
              <a:rPr lang="en-US" sz="2000" dirty="0" smtClean="0"/>
              <a:t>Because of the huge crash, many people became very poor and lost a ton of money.  At the time the president was Herbert Hoover and he wasn’t doing anything about this severe crisis. People were living in “</a:t>
            </a:r>
            <a:r>
              <a:rPr lang="en-US" sz="2000" dirty="0" err="1" smtClean="0"/>
              <a:t>Hoovervilles</a:t>
            </a:r>
            <a:r>
              <a:rPr lang="en-US" sz="2000" dirty="0" smtClean="0"/>
              <a:t>” as they called them.</a:t>
            </a:r>
            <a:endParaRPr lang="en-US" sz="2000" dirty="0"/>
          </a:p>
        </p:txBody>
      </p:sp>
      <p:pic>
        <p:nvPicPr>
          <p:cNvPr id="4" name="Picture 3"/>
          <p:cNvPicPr>
            <a:picLocks noChangeAspect="1"/>
          </p:cNvPicPr>
          <p:nvPr/>
        </p:nvPicPr>
        <p:blipFill>
          <a:blip r:embed="rId2"/>
          <a:stretch>
            <a:fillRect/>
          </a:stretch>
        </p:blipFill>
        <p:spPr>
          <a:xfrm>
            <a:off x="1524000" y="3276600"/>
            <a:ext cx="3610281" cy="2819400"/>
          </a:xfrm>
          <a:prstGeom prst="rect">
            <a:avLst/>
          </a:prstGeom>
        </p:spPr>
      </p:pic>
      <p:pic>
        <p:nvPicPr>
          <p:cNvPr id="5" name="Picture 4"/>
          <p:cNvPicPr>
            <a:picLocks noChangeAspect="1"/>
          </p:cNvPicPr>
          <p:nvPr/>
        </p:nvPicPr>
        <p:blipFill>
          <a:blip r:embed="rId3"/>
          <a:stretch>
            <a:fillRect/>
          </a:stretch>
        </p:blipFill>
        <p:spPr>
          <a:xfrm>
            <a:off x="5867400" y="3048000"/>
            <a:ext cx="2020754" cy="2833098"/>
          </a:xfrm>
          <a:prstGeom prst="rect">
            <a:avLst/>
          </a:prstGeom>
        </p:spPr>
      </p:pic>
    </p:spTree>
  </p:cSld>
  <p:clrMapOvr>
    <a:masterClrMapping/>
  </p:clrMapOvr>
  <p:transition advTm="5707"/>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4" name="Picture 3"/>
          <p:cNvPicPr>
            <a:picLocks noChangeAspect="1"/>
          </p:cNvPicPr>
          <p:nvPr/>
        </p:nvPicPr>
        <p:blipFill>
          <a:blip r:embed="rId2"/>
          <a:stretch>
            <a:fillRect/>
          </a:stretch>
        </p:blipFill>
        <p:spPr>
          <a:xfrm>
            <a:off x="2590800" y="914400"/>
            <a:ext cx="5003800" cy="5003800"/>
          </a:xfrm>
          <a:prstGeom prst="rect">
            <a:avLst/>
          </a:prstGeom>
        </p:spPr>
      </p:pic>
    </p:spTree>
  </p:cSld>
  <p:clrMapOvr>
    <a:masterClrMapping/>
  </p:clrMapOvr>
  <p:transition advTm="5881"/>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chemeClr val="tx1"/>
                </a:solidFill>
              </a:rPr>
              <a:t> This is a picture of the </a:t>
            </a:r>
            <a:r>
              <a:rPr lang="en-US" sz="2000" dirty="0" smtClean="0">
                <a:solidFill>
                  <a:schemeClr val="tx1"/>
                </a:solidFill>
              </a:rPr>
              <a:t>trading floor of the New York Stock Exchange just after the crash of 1929</a:t>
            </a:r>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4" name="Picture 3"/>
          <p:cNvPicPr>
            <a:picLocks noChangeAspect="1"/>
          </p:cNvPicPr>
          <p:nvPr/>
        </p:nvPicPr>
        <p:blipFill>
          <a:blip r:embed="rId2"/>
          <a:stretch>
            <a:fillRect/>
          </a:stretch>
        </p:blipFill>
        <p:spPr>
          <a:xfrm>
            <a:off x="2286000" y="1981200"/>
            <a:ext cx="5574256" cy="4407171"/>
          </a:xfrm>
          <a:prstGeom prst="rect">
            <a:avLst/>
          </a:prstGeom>
        </p:spPr>
      </p:pic>
    </p:spTree>
  </p:cSld>
  <p:clrMapOvr>
    <a:masterClrMapping/>
  </p:clrMapOvr>
  <p:transition advTm="5773"/>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Reflection </a:t>
            </a:r>
            <a:endParaRPr lang="en-US" dirty="0"/>
          </a:p>
        </p:txBody>
      </p:sp>
      <p:sp>
        <p:nvSpPr>
          <p:cNvPr id="3" name="Content Placeholder 2"/>
          <p:cNvSpPr>
            <a:spLocks noGrp="1"/>
          </p:cNvSpPr>
          <p:nvPr>
            <p:ph idx="1"/>
          </p:nvPr>
        </p:nvSpPr>
        <p:spPr>
          <a:xfrm rot="21353982">
            <a:off x="1435608" y="1752600"/>
            <a:ext cx="7498080" cy="4800600"/>
          </a:xfrm>
        </p:spPr>
        <p:txBody>
          <a:bodyPr>
            <a:normAutofit/>
          </a:bodyPr>
          <a:lstStyle/>
          <a:p>
            <a:pPr>
              <a:buNone/>
            </a:pPr>
            <a:r>
              <a:rPr lang="en-US" sz="2400" dirty="0" smtClean="0"/>
              <a:t>I choose Black Tuesday as my topic because I think it is an interesting topic and it was a very historical moment in time. I liked learning about it because it also led into the Great Depression and what people went through for years. This time period was very significant and the Stock Market Crash was a huge thing in that time.</a:t>
            </a:r>
            <a:endParaRPr lang="en-US" sz="2400" dirty="0"/>
          </a:p>
        </p:txBody>
      </p:sp>
    </p:spTree>
  </p:cSld>
  <p:clrMapOvr>
    <a:masterClrMapping/>
  </p:clrMapOvr>
  <p:transition advTm="5956"/>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157</TotalTime>
  <Words>394</Words>
  <Application>Microsoft Macintosh PowerPoint</Application>
  <PresentationFormat>On-screen Show (4:3)</PresentationFormat>
  <Paragraphs>24</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Solstice</vt:lpstr>
      <vt:lpstr> BLACK TUESDAY</vt:lpstr>
      <vt:lpstr>  Wall Street Crash of 1929</vt:lpstr>
      <vt:lpstr>The Booming Economy</vt:lpstr>
      <vt:lpstr>  The Crash- October 29th </vt:lpstr>
      <vt:lpstr>  </vt:lpstr>
      <vt:lpstr>  </vt:lpstr>
      <vt:lpstr>   </vt:lpstr>
      <vt:lpstr> This is a picture of the trading floor of the New York Stock Exchange just after the crash of 1929</vt:lpstr>
      <vt:lpstr> Reflection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BLACK TUESDAY</dc:title>
  <dc:creator>Shelley McGauran</dc:creator>
  <cp:lastModifiedBy>Shelley McGauran</cp:lastModifiedBy>
  <cp:revision>3</cp:revision>
  <dcterms:created xsi:type="dcterms:W3CDTF">2010-03-24T01:02:13Z</dcterms:created>
  <dcterms:modified xsi:type="dcterms:W3CDTF">2010-03-24T02:04:40Z</dcterms:modified>
</cp:coreProperties>
</file>